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Libre Baskerville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air Toled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LibreBaskerville-bold.fntdata"/><Relationship Id="rId14" Type="http://schemas.openxmlformats.org/officeDocument/2006/relationships/slide" Target="slides/slide7.xml"/><Relationship Id="rId36" Type="http://schemas.openxmlformats.org/officeDocument/2006/relationships/font" Target="fonts/LibreBaskervill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LibreBaskerville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2T14:19:09.522">
    <p:pos x="6000" y="0"/>
    <p:text>יש צורך להוסיף האם QR הוא חד חד ערכי, ולהרחיב על המבנה שלו כפי לדוגמאשמתואר פה:
https://uqr.me/how-qr-codes-work/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8ecef7f5f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38ecef7f5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91b81b1c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91b81b1c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91b81b1c1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391b81b1c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91b81b1c1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DTacc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0.967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0.947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FRacc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0.938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Adaacc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0.9122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0.9123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0.9675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0.952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XGBacc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0.95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0.949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NNbinary =[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0.948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0.947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DTlog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1.2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1.82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FRlog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2.066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2.132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Adalog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3.03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3.028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Extlog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1.12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1.65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XGBlog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1.709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1.74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NNbinarylog =[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0.126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0.131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391b81b1c1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ecef7f5f_1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38ecef7f5f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8ecef7f5f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scores: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LRacc =  [0.873, 0.8722]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DTacc = [0.966, 0.9509]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SVCacc = [0.4935, 0.48922]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XGBoostacc = [0.9939, 0.9835]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8ecef7f5f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8ecef7f5f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38ecef7f5f_1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8ecef7f5f_1_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9327af4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9327af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8ecef7f5f_1_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Accuracy scores: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LRacc =  [0.873, 0.8722]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DTacc = [0.966, 0.9509]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SVCacc = [0.4935, 0.48922]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XGBoostacc = [0.9939, 0.9835]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NNbinary =[0.9544, 0.9370]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38ecef7f5f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8ecef7f5f_1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38ecef7f5f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8ecef7f5f_1_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38ecef7f5f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8ecef7f5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38ecef7f5f_1_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g138ecef7f5f_1_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8ecef7f5f_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38ecef7f5f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8ecef7f5f_1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38ecef7f5f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8ecef7f5f_1_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8ecef7f5f_1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ecef7f5f_1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8ecef7f5f_1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91b81b1c1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391b81b1c1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8ecef7f5f_1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38ecef7f5f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8ecef7f5f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38ecef7f5f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2075783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52075783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8ecef7f5f_1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38ecef7f5f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2240717d7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52240717d7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52240717d7_1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8ecef7f5f_1_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8ecef7f5f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91b81b1c1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91b81b1c1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104a17db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104a17db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91b81b1c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91b81b1c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1b81b1c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accuracy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DTacc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0.967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0.947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FRacc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0.938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Adaacc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0.9122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0.9123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0.9675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0.952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XGBacc = [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0.95</a:t>
            </a:r>
            <a:r>
              <a:rPr lang="en-GB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0.949</a:t>
            </a:r>
            <a:r>
              <a:rPr lang="en-GB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391b81b1c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91b81b1c1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91b81b1c1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8.jp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3412654" y="1429239"/>
            <a:ext cx="2318691" cy="1700859"/>
            <a:chOff x="341575" y="2631803"/>
            <a:chExt cx="5056020" cy="3831627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3">
              <a:alphaModFix/>
            </a:blip>
            <a:srcRect b="24748" l="7219" r="7300" t="26666"/>
            <a:stretch/>
          </p:blipFill>
          <p:spPr>
            <a:xfrm>
              <a:off x="341575" y="2631803"/>
              <a:ext cx="5056020" cy="3831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4320" y="3881793"/>
              <a:ext cx="1099276" cy="1099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6938249" y="3562275"/>
            <a:ext cx="2010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100"/>
              <a:t>Ya'eer Kidron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100"/>
              <a:t>Yair Toledano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100"/>
              <a:t>Yulia Ryvkin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100"/>
          </a:p>
        </p:txBody>
      </p:sp>
      <p:grpSp>
        <p:nvGrpSpPr>
          <p:cNvPr id="133" name="Google Shape;133;p25"/>
          <p:cNvGrpSpPr/>
          <p:nvPr/>
        </p:nvGrpSpPr>
        <p:grpSpPr>
          <a:xfrm>
            <a:off x="2501896" y="3422159"/>
            <a:ext cx="4140200" cy="1103429"/>
            <a:chOff x="3507311" y="4594283"/>
            <a:chExt cx="5520267" cy="1471239"/>
          </a:xfrm>
        </p:grpSpPr>
        <p:pic>
          <p:nvPicPr>
            <p:cNvPr id="134" name="Google Shape;134;p25"/>
            <p:cNvPicPr preferRelativeResize="0"/>
            <p:nvPr/>
          </p:nvPicPr>
          <p:blipFill rotWithShape="1">
            <a:blip r:embed="rId5">
              <a:alphaModFix/>
            </a:blip>
            <a:srcRect b="23304" l="2794" r="2274" t="26094"/>
            <a:stretch/>
          </p:blipFill>
          <p:spPr>
            <a:xfrm>
              <a:off x="3507311" y="4594283"/>
              <a:ext cx="5520267" cy="1471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6590" y="4929797"/>
              <a:ext cx="1099276" cy="10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1987" y="4929797"/>
              <a:ext cx="1099276" cy="1099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1143000" y="1249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300"/>
              <a:t>Malicious URL </a:t>
            </a:r>
            <a:r>
              <a:rPr b="1" lang="en-GB" sz="2300"/>
              <a:t>Detection</a:t>
            </a:r>
            <a:endParaRPr b="1" sz="2300"/>
          </a:p>
          <a:p>
            <a:pPr indent="0" lvl="0" marL="0" rt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GB" sz="2000"/>
              <a:t>F</a:t>
            </a:r>
            <a:r>
              <a:rPr lang="en-GB" sz="2000"/>
              <a:t>inal Project</a:t>
            </a:r>
            <a:endParaRPr sz="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/>
        </p:nvSpPr>
        <p:spPr>
          <a:xfrm>
            <a:off x="2029800" y="247200"/>
            <a:ext cx="49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NN Binary classification</a:t>
            </a:r>
            <a:endParaRPr b="1"/>
          </a:p>
        </p:txBody>
      </p:sp>
      <p:grpSp>
        <p:nvGrpSpPr>
          <p:cNvPr id="245" name="Google Shape;245;p34"/>
          <p:cNvGrpSpPr/>
          <p:nvPr/>
        </p:nvGrpSpPr>
        <p:grpSpPr>
          <a:xfrm>
            <a:off x="386681" y="167026"/>
            <a:ext cx="1305900" cy="652950"/>
            <a:chOff x="1354586" y="3710986"/>
            <a:chExt cx="1741200" cy="870600"/>
          </a:xfrm>
        </p:grpSpPr>
        <p:sp>
          <p:nvSpPr>
            <p:cNvPr id="246" name="Google Shape;246;p34"/>
            <p:cNvSpPr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 txBox="1"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75" y="1015300"/>
            <a:ext cx="4839125" cy="21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451" y="1015300"/>
            <a:ext cx="3008150" cy="35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386675" y="3331225"/>
            <a:ext cx="285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Layers: 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Functions: Relu, Sigmoid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35"/>
          <p:cNvGrpSpPr/>
          <p:nvPr/>
        </p:nvGrpSpPr>
        <p:grpSpPr>
          <a:xfrm>
            <a:off x="386681" y="167026"/>
            <a:ext cx="1305900" cy="652950"/>
            <a:chOff x="1354586" y="3710986"/>
            <a:chExt cx="1741200" cy="870600"/>
          </a:xfrm>
        </p:grpSpPr>
        <p:sp>
          <p:nvSpPr>
            <p:cNvPr id="256" name="Google Shape;256;p35"/>
            <p:cNvSpPr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 txBox="1"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35"/>
          <p:cNvSpPr txBox="1"/>
          <p:nvPr/>
        </p:nvSpPr>
        <p:spPr>
          <a:xfrm>
            <a:off x="2182200" y="247200"/>
            <a:ext cx="49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NN Binary classification</a:t>
            </a:r>
            <a:endParaRPr b="1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25" y="910800"/>
            <a:ext cx="2765701" cy="207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325" y="3000975"/>
            <a:ext cx="2765690" cy="2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5">
            <a:alphaModFix/>
          </a:blip>
          <a:srcRect b="0" l="0" r="0" t="10825"/>
          <a:stretch/>
        </p:blipFill>
        <p:spPr>
          <a:xfrm>
            <a:off x="4724125" y="3084558"/>
            <a:ext cx="3101450" cy="207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6">
            <a:alphaModFix/>
          </a:blip>
          <a:srcRect b="0" l="0" r="0" t="10809"/>
          <a:stretch/>
        </p:blipFill>
        <p:spPr>
          <a:xfrm>
            <a:off x="4892403" y="996650"/>
            <a:ext cx="2933171" cy="196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386681" y="167026"/>
            <a:ext cx="1305900" cy="652950"/>
            <a:chOff x="1354586" y="3710986"/>
            <a:chExt cx="1741200" cy="870600"/>
          </a:xfrm>
        </p:grpSpPr>
        <p:sp>
          <p:nvSpPr>
            <p:cNvPr id="268" name="Google Shape;268;p36"/>
            <p:cNvSpPr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 txBox="1"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Nets\Classical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36"/>
          <p:cNvSpPr txBox="1"/>
          <p:nvPr/>
        </p:nvSpPr>
        <p:spPr>
          <a:xfrm>
            <a:off x="2029800" y="247200"/>
            <a:ext cx="49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Models Comparaments</a:t>
            </a:r>
            <a:endParaRPr b="1" sz="1700"/>
          </a:p>
        </p:txBody>
      </p:sp>
      <p:sp>
        <p:nvSpPr>
          <p:cNvPr id="271" name="Google Shape;271;p36"/>
          <p:cNvSpPr txBox="1"/>
          <p:nvPr/>
        </p:nvSpPr>
        <p:spPr>
          <a:xfrm>
            <a:off x="199413" y="3855325"/>
            <a:ext cx="1138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Decision tree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Random Forest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Adaboost</a:t>
            </a:r>
            <a:endParaRPr sz="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Extra Tree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XGBoos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Neural-Network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1487350" y="4422600"/>
            <a:ext cx="69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Extra Tree model - gave the highest accuracy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NN model - </a:t>
            </a:r>
            <a:r>
              <a:rPr lang="en-GB"/>
              <a:t>received</a:t>
            </a:r>
            <a:r>
              <a:rPr lang="en-GB"/>
              <a:t> the lowest loss score, but didn’t improve the accuracy</a:t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5879" l="5280" r="8003" t="5569"/>
          <a:stretch/>
        </p:blipFill>
        <p:spPr>
          <a:xfrm>
            <a:off x="153725" y="981124"/>
            <a:ext cx="4566358" cy="2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4">
            <a:alphaModFix/>
          </a:blip>
          <a:srcRect b="0" l="6973" r="8709" t="0"/>
          <a:stretch/>
        </p:blipFill>
        <p:spPr>
          <a:xfrm>
            <a:off x="4674050" y="819975"/>
            <a:ext cx="4419275" cy="3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492" y="1313442"/>
            <a:ext cx="3532619" cy="348241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418500" y="1313450"/>
            <a:ext cx="472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URLs</a:t>
            </a:r>
            <a:r>
              <a:rPr lang="en-GB"/>
              <a:t> were converted to Version 12 QR codes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QR code is a black/white image, non injective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Version 12 is 65x65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For the binary classification we used: 90K QRs having the benign label, and 30K from each malicious label subgroup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2780850" y="515725"/>
            <a:ext cx="491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QR code Classification</a:t>
            </a:r>
            <a:endParaRPr b="1" sz="20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283" name="Google Shape;283;p37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QR Code</a:t>
              </a:r>
              <a:endParaRPr sz="1100"/>
            </a:p>
          </p:txBody>
        </p:sp>
      </p:grp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325" y="2840850"/>
            <a:ext cx="3340071" cy="20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/>
        </p:nvSpPr>
        <p:spPr>
          <a:xfrm>
            <a:off x="298676" y="3369650"/>
            <a:ext cx="3883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number of components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4225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LR 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Logistic Regression.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 PCA components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Decision tree.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SVC 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SVM.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</a:t>
            </a: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PCA components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XGBoost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2353587" y="218100"/>
            <a:ext cx="6342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code Classification using </a:t>
            </a: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 Models</a:t>
            </a:r>
            <a:endParaRPr sz="1300"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293" name="Google Shape;293;p38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sz="1100"/>
            </a:p>
          </p:txBody>
        </p:sp>
      </p:grp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4850" r="8681" t="4177"/>
          <a:stretch/>
        </p:blipFill>
        <p:spPr>
          <a:xfrm>
            <a:off x="83459" y="880725"/>
            <a:ext cx="4515990" cy="25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b="0" l="3936" r="8398" t="0"/>
          <a:stretch/>
        </p:blipFill>
        <p:spPr>
          <a:xfrm>
            <a:off x="4567725" y="791350"/>
            <a:ext cx="4543730" cy="25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575175" y="4600075"/>
            <a:ext cx="81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XGBoost</a:t>
            </a:r>
            <a:r>
              <a:rPr lang="en-GB"/>
              <a:t> yielded higher accuracy and lower log-loss compared to the other classical models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259" y="1135114"/>
            <a:ext cx="3597916" cy="287326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3372702" y="254903"/>
            <a:ext cx="231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classifier </a:t>
            </a: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</a:t>
            </a:r>
            <a:endParaRPr sz="1100"/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940" y="919145"/>
            <a:ext cx="1921513" cy="3973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39"/>
          <p:cNvGrpSpPr/>
          <p:nvPr/>
        </p:nvGrpSpPr>
        <p:grpSpPr>
          <a:xfrm>
            <a:off x="93946" y="164943"/>
            <a:ext cx="1305935" cy="652967"/>
            <a:chOff x="4380770" y="3663825"/>
            <a:chExt cx="1741247" cy="870623"/>
          </a:xfrm>
        </p:grpSpPr>
        <p:sp>
          <p:nvSpPr>
            <p:cNvPr id="307" name="Google Shape;307;p39"/>
            <p:cNvSpPr/>
            <p:nvPr/>
          </p:nvSpPr>
          <p:spPr>
            <a:xfrm>
              <a:off x="4380770" y="3663825"/>
              <a:ext cx="1741247" cy="870623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 txBox="1"/>
            <p:nvPr/>
          </p:nvSpPr>
          <p:spPr>
            <a:xfrm>
              <a:off x="4380770" y="3663825"/>
              <a:ext cx="1741247" cy="870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40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14" name="Google Shape;314;p40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400" y="1185513"/>
            <a:ext cx="2437317" cy="356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344" y="2909145"/>
            <a:ext cx="2640456" cy="180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212" y="1105350"/>
            <a:ext cx="2684216" cy="180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3372702" y="254903"/>
            <a:ext cx="231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classifier NN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753575" y="302875"/>
            <a:ext cx="8598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comparison </a:t>
            </a: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classical models and b</a:t>
            </a: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inary neural networks</a:t>
            </a:r>
            <a:endParaRPr sz="900"/>
          </a:p>
        </p:txBody>
      </p:sp>
      <p:sp>
        <p:nvSpPr>
          <p:cNvPr id="325" name="Google Shape;325;p41"/>
          <p:cNvSpPr txBox="1"/>
          <p:nvPr/>
        </p:nvSpPr>
        <p:spPr>
          <a:xfrm>
            <a:off x="460800" y="4463975"/>
            <a:ext cx="8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XGBoost model yielded higher accuracy compared to the simple binary NN model</a:t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177800" y="3697050"/>
            <a:ext cx="1138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LR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Logistic Regression </a:t>
            </a:r>
            <a:endParaRPr sz="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Decision tree.</a:t>
            </a:r>
            <a:endParaRPr sz="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SVC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SVM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XGBoost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neural 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28" name="Google Shape;328;p41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5150" r="9005" t="0"/>
          <a:stretch/>
        </p:blipFill>
        <p:spPr>
          <a:xfrm>
            <a:off x="4698075" y="1214400"/>
            <a:ext cx="4402649" cy="22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5919" r="9269" t="0"/>
          <a:stretch/>
        </p:blipFill>
        <p:spPr>
          <a:xfrm>
            <a:off x="101600" y="1154573"/>
            <a:ext cx="4549475" cy="23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3711150" y="303450"/>
            <a:ext cx="177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ransfer learning </a:t>
            </a:r>
            <a:endParaRPr sz="1100"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123" y="1050776"/>
            <a:ext cx="3839700" cy="1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135" y="3100255"/>
            <a:ext cx="6751640" cy="1850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078" y="1059779"/>
            <a:ext cx="2334744" cy="199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42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41" name="Google Shape;341;p42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/>
        </p:nvSpPr>
        <p:spPr>
          <a:xfrm>
            <a:off x="3849750" y="271675"/>
            <a:ext cx="1444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Autoencoder</a:t>
            </a:r>
            <a:endParaRPr sz="1100"/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400" y="1014425"/>
            <a:ext cx="3703497" cy="18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026" y="593425"/>
            <a:ext cx="1980525" cy="248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43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51" name="Google Shape;351;p43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3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  <p:pic>
        <p:nvPicPr>
          <p:cNvPr id="353" name="Google Shape;35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1400" y="3117300"/>
            <a:ext cx="6799600" cy="1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3485375" y="336125"/>
            <a:ext cx="1910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1300"/>
          </a:p>
        </p:txBody>
      </p:sp>
      <p:sp>
        <p:nvSpPr>
          <p:cNvPr id="144" name="Google Shape;144;p26"/>
          <p:cNvSpPr txBox="1"/>
          <p:nvPr/>
        </p:nvSpPr>
        <p:spPr>
          <a:xfrm>
            <a:off x="833850" y="976100"/>
            <a:ext cx="77808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600">
                <a:solidFill>
                  <a:schemeClr val="dk1"/>
                </a:solidFill>
              </a:rPr>
              <a:t>Malicious websites are used by perpetrators to control victims’ machines or get their data remotely, and they </a:t>
            </a:r>
            <a:r>
              <a:rPr lang="en-GB" sz="1600">
                <a:solidFill>
                  <a:schemeClr val="dk1"/>
                </a:solidFill>
              </a:rPr>
              <a:t>are a known threat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It is difficult and nearly impossible to identify the threat just by looking at the URL, or even more so, when the link to the website is encoded by a QR code.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In an attempt to find a solution to this problem, this work aims to detect malicious links by way of classifying URL strings and by analyzing URLs embedded in 2D (QR) codes.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050" y="3161375"/>
            <a:ext cx="3010100" cy="17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025" y="3234153"/>
            <a:ext cx="3239976" cy="165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831" y="1250711"/>
            <a:ext cx="1836396" cy="26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3750" y="2661830"/>
            <a:ext cx="1871704" cy="126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3750" y="1259679"/>
            <a:ext cx="1883426" cy="129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/>
        </p:nvSpPr>
        <p:spPr>
          <a:xfrm>
            <a:off x="317150" y="1408100"/>
            <a:ext cx="47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Multi classifier we took: 30K QRs from each label: benign, malicious, defacement, and </a:t>
            </a:r>
            <a:r>
              <a:rPr lang="en-GB"/>
              <a:t>phishing</a:t>
            </a:r>
            <a:endParaRPr/>
          </a:p>
        </p:txBody>
      </p:sp>
      <p:sp>
        <p:nvSpPr>
          <p:cNvPr id="366" name="Google Shape;366;p45"/>
          <p:cNvSpPr txBox="1"/>
          <p:nvPr/>
        </p:nvSpPr>
        <p:spPr>
          <a:xfrm>
            <a:off x="3045875" y="393275"/>
            <a:ext cx="401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Multiclass classification</a:t>
            </a: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45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68" name="Google Shape;368;p45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5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352" y="1379150"/>
            <a:ext cx="3680551" cy="35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301" y="1090775"/>
            <a:ext cx="3628826" cy="29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/>
        </p:nvSpPr>
        <p:spPr>
          <a:xfrm>
            <a:off x="3122075" y="393275"/>
            <a:ext cx="359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Multiclass classification</a:t>
            </a: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7799" y="937725"/>
            <a:ext cx="1942600" cy="401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6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79" name="Google Shape;379;p46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6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475" y="945700"/>
            <a:ext cx="2655776" cy="3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416" y="2802100"/>
            <a:ext cx="2915434" cy="19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5000" y="897225"/>
            <a:ext cx="2800275" cy="1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 txBox="1"/>
          <p:nvPr/>
        </p:nvSpPr>
        <p:spPr>
          <a:xfrm>
            <a:off x="2939251" y="399750"/>
            <a:ext cx="349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Multiclass classification NN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93946" y="164943"/>
            <a:ext cx="1305900" cy="652950"/>
            <a:chOff x="4380770" y="3663825"/>
            <a:chExt cx="1741200" cy="870600"/>
          </a:xfrm>
        </p:grpSpPr>
        <p:sp>
          <p:nvSpPr>
            <p:cNvPr id="390" name="Google Shape;390;p47"/>
            <p:cNvSpPr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 txBox="1"/>
            <p:nvPr/>
          </p:nvSpPr>
          <p:spPr>
            <a:xfrm>
              <a:off x="4380770" y="3663825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8"/>
          <p:cNvGrpSpPr/>
          <p:nvPr/>
        </p:nvGrpSpPr>
        <p:grpSpPr>
          <a:xfrm>
            <a:off x="386681" y="167026"/>
            <a:ext cx="1305900" cy="652950"/>
            <a:chOff x="1354586" y="3710986"/>
            <a:chExt cx="1741200" cy="870600"/>
          </a:xfrm>
        </p:grpSpPr>
        <p:sp>
          <p:nvSpPr>
            <p:cNvPr id="397" name="Google Shape;397;p48"/>
            <p:cNvSpPr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8"/>
            <p:cNvSpPr txBox="1"/>
            <p:nvPr/>
          </p:nvSpPr>
          <p:spPr>
            <a:xfrm>
              <a:off x="1354586" y="3710986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2000">
                  <a:solidFill>
                    <a:schemeClr val="lt1"/>
                  </a:solidFill>
                </a:rPr>
                <a:t>URL\QR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48"/>
          <p:cNvSpPr txBox="1"/>
          <p:nvPr/>
        </p:nvSpPr>
        <p:spPr>
          <a:xfrm>
            <a:off x="2029800" y="247200"/>
            <a:ext cx="605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URL\QR Detection - </a:t>
            </a:r>
            <a:r>
              <a:rPr b="1" lang="en-GB" sz="1700"/>
              <a:t>Models Comparaments</a:t>
            </a:r>
            <a:endParaRPr b="1" sz="1700"/>
          </a:p>
        </p:txBody>
      </p:sp>
      <p:grpSp>
        <p:nvGrpSpPr>
          <p:cNvPr id="400" name="Google Shape;400;p48"/>
          <p:cNvGrpSpPr/>
          <p:nvPr/>
        </p:nvGrpSpPr>
        <p:grpSpPr>
          <a:xfrm>
            <a:off x="462508" y="819975"/>
            <a:ext cx="8520902" cy="2806187"/>
            <a:chOff x="803746" y="870700"/>
            <a:chExt cx="8528578" cy="2498831"/>
          </a:xfrm>
        </p:grpSpPr>
        <p:sp>
          <p:nvSpPr>
            <p:cNvPr id="401" name="Google Shape;401;p48"/>
            <p:cNvSpPr/>
            <p:nvPr/>
          </p:nvSpPr>
          <p:spPr>
            <a:xfrm>
              <a:off x="6791562" y="2110771"/>
              <a:ext cx="331200" cy="818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2" name="Google Shape;402;p48"/>
            <p:cNvSpPr/>
            <p:nvPr/>
          </p:nvSpPr>
          <p:spPr>
            <a:xfrm>
              <a:off x="7108651" y="2111666"/>
              <a:ext cx="630300" cy="818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3" name="Google Shape;403;p48"/>
            <p:cNvSpPr/>
            <p:nvPr/>
          </p:nvSpPr>
          <p:spPr>
            <a:xfrm>
              <a:off x="5050059" y="870701"/>
              <a:ext cx="2008500" cy="378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1129"/>
                  </a:lnTo>
                  <a:lnTo>
                    <a:pt x="120000" y="61129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4" name="Google Shape;404;p48"/>
            <p:cNvSpPr/>
            <p:nvPr/>
          </p:nvSpPr>
          <p:spPr>
            <a:xfrm>
              <a:off x="2545157" y="2119609"/>
              <a:ext cx="270000" cy="804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5" name="Google Shape;405;p48"/>
            <p:cNvSpPr/>
            <p:nvPr/>
          </p:nvSpPr>
          <p:spPr>
            <a:xfrm>
              <a:off x="2815096" y="2119610"/>
              <a:ext cx="331200" cy="804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6" name="Google Shape;406;p48"/>
            <p:cNvSpPr/>
            <p:nvPr/>
          </p:nvSpPr>
          <p:spPr>
            <a:xfrm>
              <a:off x="3404554" y="870700"/>
              <a:ext cx="1645500" cy="378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1986"/>
                  </a:lnTo>
                  <a:lnTo>
                    <a:pt x="0" y="6198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7" name="Google Shape;407;p48"/>
            <p:cNvSpPr/>
            <p:nvPr/>
          </p:nvSpPr>
          <p:spPr>
            <a:xfrm>
              <a:off x="2120328" y="1244440"/>
              <a:ext cx="17415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8"/>
            <p:cNvSpPr txBox="1"/>
            <p:nvPr/>
          </p:nvSpPr>
          <p:spPr>
            <a:xfrm>
              <a:off x="2056395" y="1244440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URL</a:t>
              </a:r>
              <a:endParaRPr b="1" sz="2100"/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3146390" y="2486916"/>
              <a:ext cx="17415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3146390" y="2486916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b="1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</a:rPr>
                <a:t>Accuracy </a:t>
              </a: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 95%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803746" y="2488779"/>
              <a:ext cx="17415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8"/>
            <p:cNvSpPr txBox="1"/>
            <p:nvPr/>
          </p:nvSpPr>
          <p:spPr>
            <a:xfrm>
              <a:off x="803746" y="2488779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b="1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</a:rPr>
                <a:t>Accuracy </a:t>
              </a: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 94% 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6240110" y="1213815"/>
              <a:ext cx="1741500" cy="870600"/>
            </a:xfrm>
            <a:prstGeom prst="rect">
              <a:avLst/>
            </a:prstGeom>
            <a:solidFill>
              <a:srgbClr val="9C72C4">
                <a:alpha val="95290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8"/>
            <p:cNvSpPr txBox="1"/>
            <p:nvPr/>
          </p:nvSpPr>
          <p:spPr>
            <a:xfrm>
              <a:off x="6240110" y="1213815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QR code</a:t>
              </a:r>
              <a:endParaRPr b="1" sz="2300"/>
            </a:p>
          </p:txBody>
        </p:sp>
        <p:sp>
          <p:nvSpPr>
            <p:cNvPr id="415" name="Google Shape;415;p48"/>
            <p:cNvSpPr/>
            <p:nvPr/>
          </p:nvSpPr>
          <p:spPr>
            <a:xfrm>
              <a:off x="7590824" y="2497303"/>
              <a:ext cx="17415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8"/>
            <p:cNvSpPr txBox="1"/>
            <p:nvPr/>
          </p:nvSpPr>
          <p:spPr>
            <a:xfrm>
              <a:off x="7590824" y="2497303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b="1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</a:rPr>
                <a:t>Accuracy </a:t>
              </a: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 99% 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5050060" y="2498931"/>
              <a:ext cx="1741500" cy="870600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8"/>
            <p:cNvSpPr txBox="1"/>
            <p:nvPr/>
          </p:nvSpPr>
          <p:spPr>
            <a:xfrm>
              <a:off x="5050060" y="2498931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b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500">
                  <a:solidFill>
                    <a:schemeClr val="lt1"/>
                  </a:solidFill>
                </a:rPr>
                <a:t>A</a:t>
              </a:r>
              <a:r>
                <a:rPr lang="en-GB" sz="1500">
                  <a:solidFill>
                    <a:schemeClr val="lt1"/>
                  </a:solidFill>
                </a:rPr>
                <a:t>ccuracy </a:t>
              </a: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 95%</a:t>
              </a:r>
              <a:endParaRPr sz="1700"/>
            </a:p>
          </p:txBody>
        </p:sp>
      </p:grpSp>
      <p:sp>
        <p:nvSpPr>
          <p:cNvPr id="419" name="Google Shape;419;p48"/>
          <p:cNvSpPr txBox="1"/>
          <p:nvPr/>
        </p:nvSpPr>
        <p:spPr>
          <a:xfrm>
            <a:off x="350450" y="3854125"/>
            <a:ext cx="8520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/>
              <a:t>Business</a:t>
            </a:r>
            <a:r>
              <a:rPr b="1" lang="en-GB" sz="1500" u="sng"/>
              <a:t> conclusion: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In case there is a need for a fast response —&gt; URL Detection using Extra tree classifier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In case there is a need for the highest accuracy —&gt; QR Detection using XGBoost classifier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/>
        </p:nvSpPr>
        <p:spPr>
          <a:xfrm>
            <a:off x="3300593" y="377225"/>
            <a:ext cx="2542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Insights</a:t>
            </a:r>
            <a:endParaRPr b="1" sz="1600"/>
          </a:p>
        </p:txBody>
      </p:sp>
      <p:sp>
        <p:nvSpPr>
          <p:cNvPr id="425" name="Google Shape;425;p49"/>
          <p:cNvSpPr txBox="1"/>
          <p:nvPr/>
        </p:nvSpPr>
        <p:spPr>
          <a:xfrm>
            <a:off x="1312050" y="1379625"/>
            <a:ext cx="65742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 models were as successful as NN in classifying URLs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modeling the URLs, one has to have insights into the feature extraction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binary classification of QR codes was of higher accuracy than the multiclass classification when performed using neural networks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Together, these results suggest that there is a profound difference between malicious and benign URLs, which can be detected and used to avoid entering malicious sites.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/>
        </p:nvSpPr>
        <p:spPr>
          <a:xfrm>
            <a:off x="3489748" y="365975"/>
            <a:ext cx="2164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1" sz="1600"/>
          </a:p>
        </p:txBody>
      </p:sp>
      <p:sp>
        <p:nvSpPr>
          <p:cNvPr id="431" name="Google Shape;431;p50"/>
          <p:cNvSpPr txBox="1"/>
          <p:nvPr/>
        </p:nvSpPr>
        <p:spPr>
          <a:xfrm>
            <a:off x="1300075" y="1149825"/>
            <a:ext cx="669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Determine which combination of the URL elements is the best indicator for </a:t>
            </a:r>
            <a:r>
              <a:rPr lang="en-GB"/>
              <a:t>malicious</a:t>
            </a:r>
            <a:r>
              <a:rPr lang="en-GB"/>
              <a:t> sites.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Combine the URL and the QR models to hopefully get a better result.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Run TF-IDF to quantify the importance or relevance of sub-string representations.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</a:t>
            </a:r>
            <a:r>
              <a:rPr lang="en-GB"/>
              <a:t>lassify</a:t>
            </a:r>
            <a:r>
              <a:rPr lang="en-GB"/>
              <a:t> and identify other types of sites which can be considered harmful, like websites that spread fake news.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Develop a</a:t>
            </a:r>
            <a:r>
              <a:rPr lang="en-GB"/>
              <a:t> QR scan application, which traps the malicious threats before opening the links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/>
        </p:nvSpPr>
        <p:spPr>
          <a:xfrm>
            <a:off x="2197600" y="1421375"/>
            <a:ext cx="517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64D7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Thanks For Listening!</a:t>
            </a:r>
            <a:endParaRPr b="1" sz="3000">
              <a:solidFill>
                <a:srgbClr val="A64D7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525"/>
            <a:ext cx="3290100" cy="24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/>
        </p:nvSpPr>
        <p:spPr>
          <a:xfrm>
            <a:off x="685800" y="3196713"/>
            <a:ext cx="5517712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“Who are you then?"</a:t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"I am part of that power which eternally wills evil and eternally works good.”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― </a:t>
            </a: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Johann Wolfgang von Goethe,Faust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7"/>
          <p:cNvGrpSpPr/>
          <p:nvPr/>
        </p:nvGrpSpPr>
        <p:grpSpPr>
          <a:xfrm>
            <a:off x="1306897" y="1018715"/>
            <a:ext cx="6396363" cy="2527226"/>
            <a:chOff x="803746" y="0"/>
            <a:chExt cx="8528484" cy="3369634"/>
          </a:xfrm>
        </p:grpSpPr>
        <p:sp>
          <p:nvSpPr>
            <p:cNvPr id="153" name="Google Shape;153;p27"/>
            <p:cNvSpPr/>
            <p:nvPr/>
          </p:nvSpPr>
          <p:spPr>
            <a:xfrm>
              <a:off x="6791467" y="2114115"/>
              <a:ext cx="168951" cy="82016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4" name="Google Shape;154;p27"/>
            <p:cNvSpPr/>
            <p:nvPr/>
          </p:nvSpPr>
          <p:spPr>
            <a:xfrm>
              <a:off x="6960418" y="2114115"/>
              <a:ext cx="630406" cy="81853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5" name="Google Shape;155;p27"/>
            <p:cNvSpPr/>
            <p:nvPr/>
          </p:nvSpPr>
          <p:spPr>
            <a:xfrm>
              <a:off x="5469757" y="870703"/>
              <a:ext cx="2187223" cy="37270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1129"/>
                  </a:lnTo>
                  <a:lnTo>
                    <a:pt x="120000" y="61129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6" name="Google Shape;156;p27"/>
            <p:cNvSpPr/>
            <p:nvPr/>
          </p:nvSpPr>
          <p:spPr>
            <a:xfrm>
              <a:off x="2545152" y="2119618"/>
              <a:ext cx="162838" cy="80451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7" name="Google Shape;157;p27"/>
            <p:cNvSpPr/>
            <p:nvPr/>
          </p:nvSpPr>
          <p:spPr>
            <a:xfrm>
              <a:off x="2707991" y="2119618"/>
              <a:ext cx="438399" cy="80264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8" name="Google Shape;158;p27"/>
            <p:cNvSpPr/>
            <p:nvPr/>
          </p:nvSpPr>
          <p:spPr>
            <a:xfrm>
              <a:off x="3404553" y="870703"/>
              <a:ext cx="2065203" cy="37821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1986"/>
                  </a:lnTo>
                  <a:lnTo>
                    <a:pt x="0" y="6198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9" name="Google Shape;159;p27"/>
            <p:cNvSpPr/>
            <p:nvPr/>
          </p:nvSpPr>
          <p:spPr>
            <a:xfrm>
              <a:off x="4599054" y="0"/>
              <a:ext cx="1741406" cy="870703"/>
            </a:xfrm>
            <a:prstGeom prst="rect">
              <a:avLst/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 txBox="1"/>
            <p:nvPr/>
          </p:nvSpPr>
          <p:spPr>
            <a:xfrm>
              <a:off x="4599054" y="0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List of URLs</a:t>
              </a:r>
              <a:endParaRPr sz="1100"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2533850" y="1248915"/>
              <a:ext cx="1741406" cy="870703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 txBox="1"/>
            <p:nvPr/>
          </p:nvSpPr>
          <p:spPr>
            <a:xfrm>
              <a:off x="2533850" y="1248915"/>
              <a:ext cx="17415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Feature extraction</a:t>
              </a:r>
              <a:endParaRPr sz="1100"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3146390" y="2486916"/>
              <a:ext cx="1741406" cy="870703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3146390" y="2486916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sz="1100"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803746" y="2488779"/>
              <a:ext cx="1741406" cy="870703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803746" y="2488779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6786277" y="1243412"/>
              <a:ext cx="1741406" cy="870703"/>
            </a:xfrm>
            <a:prstGeom prst="rect">
              <a:avLst/>
            </a:prstGeom>
            <a:solidFill>
              <a:srgbClr val="9C72C4">
                <a:alpha val="95294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6786277" y="1243412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QR code</a:t>
              </a:r>
              <a:endParaRPr sz="1100"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590824" y="2497303"/>
              <a:ext cx="1741406" cy="870703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7590824" y="2497303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sz="1100"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050060" y="2498931"/>
              <a:ext cx="1741406" cy="870703"/>
            </a:xfrm>
            <a:prstGeom prst="rect">
              <a:avLst/>
            </a:prstGeom>
            <a:solidFill>
              <a:srgbClr val="9C72C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5050060" y="2498931"/>
              <a:ext cx="1741406" cy="8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4579825" y="4450450"/>
            <a:ext cx="4131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https://www.kaggle.com/datasets/sid321axn/malicious-urls-dataset</a:t>
            </a:r>
            <a:endParaRPr sz="1100"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200" y="2610229"/>
            <a:ext cx="4428551" cy="1840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2587650" y="364375"/>
            <a:ext cx="396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</a:t>
            </a:r>
            <a:r>
              <a:rPr b="1" lang="en-GB" sz="2000"/>
              <a:t> - </a:t>
            </a:r>
            <a:r>
              <a:rPr b="1" lang="en-GB" sz="1700"/>
              <a:t>Overview</a:t>
            </a:r>
            <a:endParaRPr b="1" sz="17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22" y="2489695"/>
            <a:ext cx="4058700" cy="261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650" y="914625"/>
            <a:ext cx="4196075" cy="15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51950" y="261375"/>
            <a:ext cx="1205100" cy="492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D5A6BD"/>
                </a:highlight>
              </a:rPr>
              <a:t>EDA </a:t>
            </a:r>
            <a:endParaRPr>
              <a:highlight>
                <a:srgbClr val="D5A6BD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2587650" y="364375"/>
            <a:ext cx="396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Overview</a:t>
            </a:r>
            <a:endParaRPr b="1" sz="1700"/>
          </a:p>
        </p:txBody>
      </p:sp>
      <p:sp>
        <p:nvSpPr>
          <p:cNvPr id="188" name="Google Shape;188;p29"/>
          <p:cNvSpPr txBox="1"/>
          <p:nvPr/>
        </p:nvSpPr>
        <p:spPr>
          <a:xfrm>
            <a:off x="251950" y="261375"/>
            <a:ext cx="1205100" cy="492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D5A6BD"/>
                </a:highlight>
              </a:rPr>
              <a:t>EDA 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375"/>
            <a:ext cx="2507970" cy="39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220" y="953300"/>
            <a:ext cx="5671486" cy="39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378875" y="3403625"/>
            <a:ext cx="4120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❖"/>
            </a:pPr>
            <a:r>
              <a:rPr b="1" lang="en-GB" sz="1300">
                <a:solidFill>
                  <a:schemeClr val="dk1"/>
                </a:solidFill>
              </a:rPr>
              <a:t>Strong Correlation:</a:t>
            </a:r>
            <a:r>
              <a:rPr lang="en-GB" sz="1300">
                <a:solidFill>
                  <a:schemeClr val="dk1"/>
                </a:solidFill>
              </a:rPr>
              <a:t> </a:t>
            </a:r>
            <a:br>
              <a:rPr lang="en-GB" sz="1300">
                <a:solidFill>
                  <a:schemeClr val="dk1"/>
                </a:solidFill>
              </a:rPr>
            </a:br>
            <a:r>
              <a:rPr lang="en-GB" sz="1300">
                <a:solidFill>
                  <a:schemeClr val="dk1"/>
                </a:solidFill>
              </a:rPr>
              <a:t>“num_of_=“  Vs “number of &amp;”, ”letters” Vs “url_length”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❖"/>
            </a:pPr>
            <a:r>
              <a:rPr b="1" lang="en-GB" sz="1300">
                <a:solidFill>
                  <a:schemeClr val="dk1"/>
                </a:solidFill>
              </a:rPr>
              <a:t>Strong </a:t>
            </a:r>
            <a:r>
              <a:rPr b="1" lang="en-GB" sz="1300">
                <a:solidFill>
                  <a:schemeClr val="dk1"/>
                </a:solidFill>
              </a:rPr>
              <a:t>Inverse Correlation:</a:t>
            </a:r>
            <a:br>
              <a:rPr b="1" lang="en-GB" sz="1300">
                <a:solidFill>
                  <a:schemeClr val="dk1"/>
                </a:solidFill>
              </a:rPr>
            </a:br>
            <a:r>
              <a:rPr lang="en-GB" sz="1300">
                <a:solidFill>
                  <a:schemeClr val="dk1"/>
                </a:solidFill>
              </a:rPr>
              <a:t>Label Vs Number of  “//” and abnormal url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439150" y="336325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Feature Extraction</a:t>
            </a:r>
            <a:endParaRPr b="1" sz="1700"/>
          </a:p>
        </p:txBody>
      </p:sp>
      <p:sp>
        <p:nvSpPr>
          <p:cNvPr id="197" name="Google Shape;197;p30"/>
          <p:cNvSpPr txBox="1"/>
          <p:nvPr/>
        </p:nvSpPr>
        <p:spPr>
          <a:xfrm>
            <a:off x="251950" y="261375"/>
            <a:ext cx="1205100" cy="492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D5A6BD"/>
                </a:highlight>
              </a:rPr>
              <a:t>EDA 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225" y="752719"/>
            <a:ext cx="4120499" cy="43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78875" y="1013763"/>
            <a:ext cx="53538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Contain_https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Url_length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Num_tokens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Num_symbol </a:t>
            </a:r>
            <a:r>
              <a:rPr b="1" lang="en-GB" sz="1000"/>
              <a:t>('&amp;','/','\\',';','_','@','?','-','=','.','#','%','+','$','!','*',',','//')</a:t>
            </a:r>
            <a:endParaRPr b="1"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Listed_in_top_domain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Abnormal_url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Digit_count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Letter_count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Shortening_Service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Having_ip_address</a:t>
            </a:r>
            <a:endParaRPr b="1" sz="1200"/>
          </a:p>
        </p:txBody>
      </p:sp>
      <p:sp>
        <p:nvSpPr>
          <p:cNvPr id="200" name="Google Shape;200;p30"/>
          <p:cNvSpPr/>
          <p:nvPr/>
        </p:nvSpPr>
        <p:spPr>
          <a:xfrm>
            <a:off x="8197050" y="3479825"/>
            <a:ext cx="1542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5578475" y="2268650"/>
            <a:ext cx="154200" cy="392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6457375" y="1215775"/>
            <a:ext cx="154200" cy="392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7778425" y="1013775"/>
            <a:ext cx="2661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5380175" y="4003150"/>
            <a:ext cx="1542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7371900" y="3777000"/>
            <a:ext cx="2661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8197050" y="3777000"/>
            <a:ext cx="1542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7638000" y="3479825"/>
            <a:ext cx="266100" cy="3204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2439150" y="336325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Scoring Method</a:t>
            </a:r>
            <a:endParaRPr b="1" sz="1700"/>
          </a:p>
        </p:txBody>
      </p:sp>
      <p:sp>
        <p:nvSpPr>
          <p:cNvPr id="213" name="Google Shape;213;p31"/>
          <p:cNvSpPr txBox="1"/>
          <p:nvPr/>
        </p:nvSpPr>
        <p:spPr>
          <a:xfrm>
            <a:off x="251950" y="261375"/>
            <a:ext cx="1205100" cy="492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D5A6BD"/>
                </a:highlight>
              </a:rPr>
              <a:t>EDA 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125" y="3951225"/>
            <a:ext cx="3919250" cy="10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1261350" y="896975"/>
            <a:ext cx="6418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our project is more literary research-oriented, we decided to choose the Accuracy </a:t>
            </a:r>
            <a:r>
              <a:rPr lang="en-GB"/>
              <a:t>metric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from a business </a:t>
            </a:r>
            <a:r>
              <a:rPr lang="en-GB"/>
              <a:t>perspective</a:t>
            </a:r>
            <a:r>
              <a:rPr lang="en-GB"/>
              <a:t> we should consider the following issues: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It is a big risk to </a:t>
            </a:r>
            <a:r>
              <a:rPr lang="en-GB"/>
              <a:t>refer</a:t>
            </a:r>
            <a:r>
              <a:rPr lang="en-GB"/>
              <a:t> a user to a “M</a:t>
            </a:r>
            <a:r>
              <a:rPr lang="en-GB"/>
              <a:t>alicious”</a:t>
            </a:r>
            <a:r>
              <a:rPr lang="en-GB"/>
              <a:t> site that was </a:t>
            </a:r>
            <a:r>
              <a:rPr lang="en-GB">
                <a:solidFill>
                  <a:schemeClr val="dk1"/>
                </a:solidFill>
              </a:rPr>
              <a:t>wrongly </a:t>
            </a:r>
            <a:r>
              <a:rPr lang="en-GB">
                <a:solidFill>
                  <a:schemeClr val="dk1"/>
                </a:solidFill>
              </a:rPr>
              <a:t>predicted </a:t>
            </a:r>
            <a:r>
              <a:rPr lang="en-GB">
                <a:solidFill>
                  <a:schemeClr val="dk1"/>
                </a:solidFill>
              </a:rPr>
              <a:t>as </a:t>
            </a:r>
            <a:r>
              <a:rPr lang="en-GB"/>
              <a:t>“Benign” (False-</a:t>
            </a:r>
            <a:r>
              <a:rPr lang="en-GB">
                <a:solidFill>
                  <a:schemeClr val="dk1"/>
                </a:solidFill>
              </a:rPr>
              <a:t>Negative</a:t>
            </a:r>
            <a:r>
              <a:rPr lang="en-GB"/>
              <a:t>).</a:t>
            </a:r>
            <a:br>
              <a:rPr lang="en-GB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Counting on the Precision score alone could lead to classifying all sites as “</a:t>
            </a:r>
            <a:r>
              <a:rPr lang="en-GB">
                <a:solidFill>
                  <a:schemeClr val="dk1"/>
                </a:solidFill>
              </a:rPr>
              <a:t>Malicious</a:t>
            </a:r>
            <a:r>
              <a:rPr lang="en-GB">
                <a:solidFill>
                  <a:schemeClr val="dk1"/>
                </a:solidFill>
              </a:rPr>
              <a:t>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Thus, </a:t>
            </a:r>
            <a:r>
              <a:rPr lang="en-GB">
                <a:solidFill>
                  <a:schemeClr val="dk1"/>
                </a:solidFill>
              </a:rPr>
              <a:t>the “F1” method should have been the right score for future implementation. However, trying to optimize this metric yields in a 50% accuracy.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/>
        </p:nvSpPr>
        <p:spPr>
          <a:xfrm>
            <a:off x="275150" y="3934650"/>
            <a:ext cx="1138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Decision tree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Random Forest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Adaboost</a:t>
            </a:r>
            <a:endParaRPr sz="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Extra Tree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 </a:t>
            </a: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XGBoost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029800" y="247200"/>
            <a:ext cx="49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Classical Models</a:t>
            </a:r>
            <a:endParaRPr b="1" sz="1700"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91302" y="167014"/>
            <a:ext cx="1305900" cy="652950"/>
            <a:chOff x="1354586" y="2474701"/>
            <a:chExt cx="1741200" cy="870600"/>
          </a:xfrm>
        </p:grpSpPr>
        <p:sp>
          <p:nvSpPr>
            <p:cNvPr id="223" name="Google Shape;223;p32"/>
            <p:cNvSpPr/>
            <p:nvPr/>
          </p:nvSpPr>
          <p:spPr>
            <a:xfrm>
              <a:off x="1354586" y="2474701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354586" y="2474701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1485600" y="4192250"/>
            <a:ext cx="690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Balancing the data didn’t improve the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Cross validation was applied to the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Extra Tree model - </a:t>
            </a:r>
            <a:r>
              <a:rPr lang="en-GB"/>
              <a:t>received</a:t>
            </a:r>
            <a:r>
              <a:rPr lang="en-GB"/>
              <a:t> the best accuracy and the lower loss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4513" l="7175" r="7098" t="6645"/>
          <a:stretch/>
        </p:blipFill>
        <p:spPr>
          <a:xfrm>
            <a:off x="290919" y="1053325"/>
            <a:ext cx="4474055" cy="2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5005" l="6271" r="9318" t="6553"/>
          <a:stretch/>
        </p:blipFill>
        <p:spPr>
          <a:xfrm>
            <a:off x="4634834" y="1053325"/>
            <a:ext cx="4425390" cy="27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2029800" y="247200"/>
            <a:ext cx="49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URL Detection - </a:t>
            </a:r>
            <a:r>
              <a:rPr b="1" lang="en-GB" sz="1700"/>
              <a:t>Feature importance</a:t>
            </a:r>
            <a:endParaRPr b="1" sz="1700"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725" y="627250"/>
            <a:ext cx="3763550" cy="45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00" y="713125"/>
            <a:ext cx="4729426" cy="2520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91300" y="4166975"/>
            <a:ext cx="479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feature importance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highlighted a few interesting features: having https, number of letters and digits, and containing a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shortening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</a:t>
            </a:r>
            <a:endParaRPr sz="1300"/>
          </a:p>
        </p:txBody>
      </p:sp>
      <p:sp>
        <p:nvSpPr>
          <p:cNvPr id="236" name="Google Shape;236;p33"/>
          <p:cNvSpPr txBox="1"/>
          <p:nvPr/>
        </p:nvSpPr>
        <p:spPr>
          <a:xfrm>
            <a:off x="207875" y="3027125"/>
            <a:ext cx="479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Calibri"/>
                <a:ea typeface="Calibri"/>
                <a:cs typeface="Calibri"/>
                <a:sym typeface="Calibri"/>
              </a:rPr>
              <a:t>PCA </a:t>
            </a: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shows that the three principal components explain only a small portion of the variance, and thus it is better to use all the features for classification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33"/>
          <p:cNvGrpSpPr/>
          <p:nvPr/>
        </p:nvGrpSpPr>
        <p:grpSpPr>
          <a:xfrm>
            <a:off x="191302" y="167014"/>
            <a:ext cx="1305900" cy="652950"/>
            <a:chOff x="1354586" y="2474701"/>
            <a:chExt cx="1741200" cy="870600"/>
          </a:xfrm>
        </p:grpSpPr>
        <p:sp>
          <p:nvSpPr>
            <p:cNvPr id="238" name="Google Shape;238;p33"/>
            <p:cNvSpPr/>
            <p:nvPr/>
          </p:nvSpPr>
          <p:spPr>
            <a:xfrm>
              <a:off x="1354586" y="2474701"/>
              <a:ext cx="1741200" cy="870600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 txBox="1"/>
            <p:nvPr/>
          </p:nvSpPr>
          <p:spPr>
            <a:xfrm>
              <a:off x="1354586" y="2474701"/>
              <a:ext cx="17412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00" lIns="13800" spcFirstLastPara="1" rIns="13800" wrap="square" tIns="1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GB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Classical Models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